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4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</p:sldIdLst>
  <p:sldSz cx="12192000" cy="6858000"/>
  <p:notesSz cx="7559675" cy="10691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7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5" d="100"/>
          <a:sy n="75" d="100"/>
        </p:scale>
        <p:origin x="392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5BE85-F256-4A5D-A323-60518A390E0F}" type="datetimeFigureOut">
              <a:rPr kumimoji="1" lang="ja-JP" altLang="en-US" smtClean="0"/>
              <a:t>2021/5/12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F027F-380D-46FB-95E8-1BBB57FA77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545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1"/>
          <p:cNvSpPr>
            <a:spLocks noGrp="1"/>
          </p:cNvSpPr>
          <p:nvPr>
            <p:ph type="ftr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3" name="PlaceHolder 12"/>
          <p:cNvSpPr>
            <a:spLocks noGrp="1"/>
          </p:cNvSpPr>
          <p:nvPr>
            <p:ph type="sldNum" idx="10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87152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825876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487152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825876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1"/>
          <p:cNvSpPr>
            <a:spLocks noGrp="1"/>
          </p:cNvSpPr>
          <p:nvPr>
            <p:ph type="ftr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3" name="PlaceHolder 12"/>
          <p:cNvSpPr>
            <a:spLocks noGrp="1"/>
          </p:cNvSpPr>
          <p:nvPr>
            <p:ph type="sldNum" idx="10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6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4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3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4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7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7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7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6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8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87152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258760" y="266688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148428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87152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258760" y="4298400"/>
            <a:ext cx="32256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10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PlaceHolder 11"/>
          <p:cNvSpPr>
            <a:spLocks noGrp="1"/>
          </p:cNvSpPr>
          <p:nvPr>
            <p:ph type="ftr" idx="10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PlaceHolder 12"/>
          <p:cNvSpPr>
            <a:spLocks noGrp="1"/>
          </p:cNvSpPr>
          <p:nvPr>
            <p:ph type="sldNum" idx="11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484280" y="685800"/>
            <a:ext cx="10018440" cy="812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312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17880" y="429840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4842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617880" y="2666880"/>
            <a:ext cx="488880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484280" y="4298400"/>
            <a:ext cx="10018440" cy="1489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20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4440" cy="6862320"/>
            <a:chOff x="546120" y="-4680"/>
            <a:chExt cx="5014440" cy="686232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3440" cy="2782440"/>
            </a:xfrm>
            <a:custGeom>
              <a:avLst/>
              <a:gdLst/>
              <a:ahLst/>
              <a:cxn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4640" cy="2673000"/>
            </a:xfrm>
            <a:custGeom>
              <a:avLst/>
              <a:gdLst/>
              <a:ahLst/>
              <a:cxn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3520" cy="4274640"/>
            </a:xfrm>
            <a:custGeom>
              <a:avLst/>
              <a:gdLst/>
              <a:ahLst/>
              <a:cxn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1800" cy="4165200"/>
            </a:xfrm>
            <a:custGeom>
              <a:avLst/>
              <a:gdLst/>
              <a:ahLst/>
              <a:cxn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6320" cy="4169880"/>
            </a:xfrm>
            <a:custGeom>
              <a:avLst/>
              <a:gdLst/>
              <a:ahLst/>
              <a:cxn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4160" cy="4279680"/>
            </a:xfrm>
            <a:custGeom>
              <a:avLst/>
              <a:gdLst/>
              <a:ahLst/>
              <a:cxn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2928240" y="1380240"/>
            <a:ext cx="8574120" cy="26157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ja-JP" sz="6000" b="0" strike="noStrike" spc="-1">
                <a:solidFill>
                  <a:srgbClr val="000000"/>
                </a:solidFill>
                <a:latin typeface="Corbel"/>
              </a:rPr>
              <a:t>マスター タイトルの書式設定</a:t>
            </a:r>
            <a:endParaRPr lang="en-US" sz="6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>
            <a:off x="10015920" y="637344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endParaRPr lang="en-US" sz="1000" b="0" strike="noStrike" spc="-1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>
            <a:off x="5332319" y="5883120"/>
            <a:ext cx="7213907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en-US" sz="1400" spc="-1" dirty="0">
              <a:latin typeface="Times New Roman"/>
            </a:endParaRPr>
          </a:p>
        </p:txBody>
      </p:sp>
      <p:sp>
        <p:nvSpPr>
          <p:cNvPr id="17" name="PlaceHolder 18"/>
          <p:cNvSpPr>
            <a:spLocks noGrp="1"/>
          </p:cNvSpPr>
          <p:nvPr>
            <p:ph type="sldNum"/>
          </p:nvPr>
        </p:nvSpPr>
        <p:spPr>
          <a:xfrm>
            <a:off x="11503080" y="639396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496CCCE-3625-4050-946E-899BA2210919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400" b="0" strike="noStrike" spc="-1" dirty="0">
                <a:solidFill>
                  <a:srgbClr val="000000"/>
                </a:solidFill>
                <a:latin typeface="Corbel"/>
              </a:rPr>
              <a:t>アウトラインテキストの書式を編集するにはクリックします。</a:t>
            </a: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000000"/>
                </a:solidFill>
                <a:latin typeface="Corbel"/>
              </a:rPr>
              <a:t>2</a:t>
            </a:r>
            <a:r>
              <a:rPr lang="ja-JP" sz="18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1800" b="0" strike="noStrike" spc="-1" dirty="0">
              <a:solidFill>
                <a:srgbClr val="000000"/>
              </a:solidFill>
              <a:latin typeface="Corbe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000000"/>
                </a:solidFill>
                <a:latin typeface="Corbel"/>
              </a:rPr>
              <a:t>3</a:t>
            </a:r>
            <a:r>
              <a:rPr lang="ja-JP" sz="16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1600" b="0" strike="noStrike" spc="-1" dirty="0">
              <a:solidFill>
                <a:srgbClr val="000000"/>
              </a:solidFill>
              <a:latin typeface="Corbe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 dirty="0">
                <a:solidFill>
                  <a:srgbClr val="000000"/>
                </a:solidFill>
                <a:latin typeface="Corbel"/>
              </a:rPr>
              <a:t>4</a:t>
            </a:r>
            <a:r>
              <a:rPr lang="ja-JP" sz="14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1400" b="0" strike="noStrike" spc="-1" dirty="0">
              <a:solidFill>
                <a:srgbClr val="000000"/>
              </a:solidFill>
              <a:latin typeface="Corbe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5</a:t>
            </a: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2000" b="0" strike="noStrike" spc="-1" dirty="0">
              <a:solidFill>
                <a:srgbClr val="000000"/>
              </a:solidFill>
              <a:latin typeface="Corbe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6</a:t>
            </a: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2000" b="0" strike="noStrike" spc="-1" dirty="0">
              <a:solidFill>
                <a:srgbClr val="000000"/>
              </a:solidFill>
              <a:latin typeface="Corbe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7</a:t>
            </a: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レベル目のアウトライン</a:t>
            </a:r>
            <a:endParaRPr lang="en-US" sz="2000" b="0" strike="noStrike" spc="-1" dirty="0">
              <a:solidFill>
                <a:srgbClr val="000000"/>
              </a:solidFill>
              <a:latin typeface="Corbe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1"/>
          <p:cNvGrpSpPr/>
          <p:nvPr/>
        </p:nvGrpSpPr>
        <p:grpSpPr>
          <a:xfrm>
            <a:off x="150840" y="0"/>
            <a:ext cx="2436480" cy="6857640"/>
            <a:chOff x="150840" y="0"/>
            <a:chExt cx="2436480" cy="6857640"/>
          </a:xfrm>
        </p:grpSpPr>
        <p:sp>
          <p:nvSpPr>
            <p:cNvPr id="56" name="CustomShape 2"/>
            <p:cNvSpPr/>
            <p:nvPr/>
          </p:nvSpPr>
          <p:spPr>
            <a:xfrm>
              <a:off x="457200" y="0"/>
              <a:ext cx="1122120" cy="53287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3"/>
            <p:cNvSpPr/>
            <p:nvPr/>
          </p:nvSpPr>
          <p:spPr>
            <a:xfrm>
              <a:off x="150840" y="0"/>
              <a:ext cx="1117080" cy="52765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4"/>
            <p:cNvSpPr/>
            <p:nvPr/>
          </p:nvSpPr>
          <p:spPr>
            <a:xfrm>
              <a:off x="150840" y="5238720"/>
              <a:ext cx="1228320" cy="16189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"/>
            <p:cNvSpPr/>
            <p:nvPr/>
          </p:nvSpPr>
          <p:spPr>
            <a:xfrm>
              <a:off x="457200" y="5291280"/>
              <a:ext cx="1495080" cy="15663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6"/>
            <p:cNvSpPr/>
            <p:nvPr/>
          </p:nvSpPr>
          <p:spPr>
            <a:xfrm>
              <a:off x="457200" y="5286240"/>
              <a:ext cx="2130120" cy="15714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7"/>
            <p:cNvSpPr/>
            <p:nvPr/>
          </p:nvSpPr>
          <p:spPr>
            <a:xfrm>
              <a:off x="150840" y="5238720"/>
              <a:ext cx="1695240" cy="16189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" name="PlaceHolder 8"/>
          <p:cNvSpPr>
            <a:spLocks noGrp="1"/>
          </p:cNvSpPr>
          <p:nvPr>
            <p:ph type="title"/>
          </p:nvPr>
        </p:nvSpPr>
        <p:spPr>
          <a:xfrm>
            <a:off x="1484280" y="685800"/>
            <a:ext cx="10018440" cy="17521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マスター タイトルの書式設定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3" name="PlaceHolder 9"/>
          <p:cNvSpPr>
            <a:spLocks noGrp="1"/>
          </p:cNvSpPr>
          <p:nvPr>
            <p:ph type="body"/>
          </p:nvPr>
        </p:nvSpPr>
        <p:spPr>
          <a:xfrm>
            <a:off x="1484280" y="2666880"/>
            <a:ext cx="10018440" cy="3123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400" b="0" strike="noStrike" spc="-1">
                <a:solidFill>
                  <a:srgbClr val="000000"/>
                </a:solidFill>
                <a:latin typeface="Corbel"/>
              </a:rPr>
              <a:t>マスター テキストの書式設定</a:t>
            </a:r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000" b="0" strike="noStrike" spc="-1">
                <a:solidFill>
                  <a:srgbClr val="000000"/>
                </a:solidFill>
                <a:latin typeface="Corbel"/>
              </a:rPr>
              <a:t>第 </a:t>
            </a:r>
            <a:r>
              <a:rPr lang="en-US" sz="2000" b="0" strike="noStrike" spc="-1">
                <a:solidFill>
                  <a:srgbClr val="000000"/>
                </a:solidFill>
                <a:latin typeface="Corbel"/>
              </a:rPr>
              <a:t>2 </a:t>
            </a:r>
            <a:r>
              <a:rPr lang="ja-JP" sz="2000" b="0" strike="noStrike" spc="-1">
                <a:solidFill>
                  <a:srgbClr val="000000"/>
                </a:solidFill>
                <a:latin typeface="Corbel"/>
              </a:rPr>
              <a:t>レベル</a:t>
            </a:r>
            <a:endParaRPr lang="en-US" sz="2000" b="0" strike="noStrike" spc="-1">
              <a:solidFill>
                <a:srgbClr val="000000"/>
              </a:solidFill>
              <a:latin typeface="Corbel"/>
            </a:endParaRPr>
          </a:p>
          <a:p>
            <a:pPr marL="1200240" lvl="2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1800" b="0" strike="noStrike" spc="-1">
                <a:solidFill>
                  <a:srgbClr val="000000"/>
                </a:solidFill>
                <a:latin typeface="Corbel"/>
              </a:rPr>
              <a:t>第 </a:t>
            </a:r>
            <a:r>
              <a:rPr lang="en-US" sz="1800" b="0" strike="noStrike" spc="-1">
                <a:solidFill>
                  <a:srgbClr val="000000"/>
                </a:solidFill>
                <a:latin typeface="Corbel"/>
              </a:rPr>
              <a:t>3 </a:t>
            </a:r>
            <a:r>
              <a:rPr lang="ja-JP" sz="1800" b="0" strike="noStrike" spc="-1">
                <a:solidFill>
                  <a:srgbClr val="000000"/>
                </a:solidFill>
                <a:latin typeface="Corbel"/>
              </a:rPr>
              <a:t>レベル</a:t>
            </a:r>
            <a:endParaRPr lang="en-US" sz="1800" b="0" strike="noStrike" spc="-1">
              <a:solidFill>
                <a:srgbClr val="000000"/>
              </a:solidFill>
              <a:latin typeface="Corbel"/>
            </a:endParaRPr>
          </a:p>
          <a:p>
            <a:pPr marL="1542960" lvl="3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1600" b="0" strike="noStrike" spc="-1">
                <a:solidFill>
                  <a:srgbClr val="000000"/>
                </a:solidFill>
                <a:latin typeface="Corbel"/>
              </a:rPr>
              <a:t>第 </a:t>
            </a:r>
            <a:r>
              <a:rPr lang="en-US" sz="1600" b="0" strike="noStrike" spc="-1">
                <a:solidFill>
                  <a:srgbClr val="000000"/>
                </a:solidFill>
                <a:latin typeface="Corbel"/>
              </a:rPr>
              <a:t>4 </a:t>
            </a:r>
            <a:r>
              <a:rPr lang="ja-JP" sz="1600" b="0" strike="noStrike" spc="-1">
                <a:solidFill>
                  <a:srgbClr val="000000"/>
                </a:solidFill>
                <a:latin typeface="Corbel"/>
              </a:rPr>
              <a:t>レベル</a:t>
            </a:r>
            <a:endParaRPr lang="en-US" sz="1600" b="0" strike="noStrike" spc="-1">
              <a:solidFill>
                <a:srgbClr val="000000"/>
              </a:solidFill>
              <a:latin typeface="Corbel"/>
            </a:endParaRPr>
          </a:p>
          <a:p>
            <a:pPr marL="2000160" lvl="4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1400" b="0" strike="noStrike" spc="-1">
                <a:solidFill>
                  <a:srgbClr val="000000"/>
                </a:solidFill>
                <a:latin typeface="Corbel"/>
              </a:rPr>
              <a:t>第 </a:t>
            </a:r>
            <a:r>
              <a:rPr lang="en-US" sz="1400" b="0" strike="noStrike" spc="-1">
                <a:solidFill>
                  <a:srgbClr val="000000"/>
                </a:solidFill>
                <a:latin typeface="Corbel"/>
              </a:rPr>
              <a:t>5 </a:t>
            </a:r>
            <a:r>
              <a:rPr lang="ja-JP" sz="1400" b="0" strike="noStrike" spc="-1">
                <a:solidFill>
                  <a:srgbClr val="000000"/>
                </a:solidFill>
                <a:latin typeface="Corbel"/>
              </a:rPr>
              <a:t>レベル</a:t>
            </a:r>
            <a:endParaRPr lang="en-US" sz="1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dt"/>
          </p:nvPr>
        </p:nvSpPr>
        <p:spPr>
          <a:xfrm>
            <a:off x="10015920" y="6373440"/>
            <a:ext cx="11426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endParaRPr lang="en-US" sz="1000" b="0" strike="noStrike" spc="-1">
              <a:latin typeface="Times New Roman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ftr"/>
          </p:nvPr>
        </p:nvSpPr>
        <p:spPr>
          <a:xfrm>
            <a:off x="2469815" y="6420960"/>
            <a:ext cx="8047369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b="1"/>
            </a:lvl1pPr>
          </a:lstStyle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sldNum"/>
          </p:nvPr>
        </p:nvSpPr>
        <p:spPr>
          <a:xfrm>
            <a:off x="11503080" y="6369480"/>
            <a:ext cx="5508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>
                <a:solidFill>
                  <a:srgbClr val="000000"/>
                </a:solidFill>
                <a:latin typeface="Corbe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agakiSota/RobotTest.git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2"/>
          <p:cNvSpPr txBox="1"/>
          <p:nvPr/>
        </p:nvSpPr>
        <p:spPr>
          <a:xfrm>
            <a:off x="1876320" y="5486400"/>
            <a:ext cx="9143640" cy="74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lang="en-US" sz="2100" b="0" strike="noStrike" spc="-1">
                <a:solidFill>
                  <a:srgbClr val="000000"/>
                </a:solidFill>
                <a:latin typeface="Corbel"/>
              </a:rPr>
              <a:t>GT2 4</a:t>
            </a:r>
            <a:r>
              <a:rPr lang="ja-JP" sz="2100" b="0" strike="noStrike" spc="-1">
                <a:solidFill>
                  <a:srgbClr val="000000"/>
                </a:solidFill>
                <a:latin typeface="Corbel"/>
              </a:rPr>
              <a:t>番 稲垣颯太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564421" y="2551837"/>
            <a:ext cx="88216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5400" b="1" dirty="0" smtClean="0"/>
              <a:t>ロボットゲームでの</a:t>
            </a:r>
            <a:br>
              <a:rPr lang="ja-JP" altLang="en-US" sz="5400" b="1" dirty="0" smtClean="0"/>
            </a:br>
            <a:r>
              <a:rPr lang="ja-JP" altLang="en-US" sz="5400" b="1" dirty="0" smtClean="0"/>
              <a:t>リアル感のある機体の挙動</a:t>
            </a:r>
            <a:endParaRPr lang="ja-JP" altLang="en-US" sz="5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ロボットゲームとは</a:t>
            </a:r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484280" y="829440"/>
            <a:ext cx="10569600" cy="2379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 dirty="0">
                <a:solidFill>
                  <a:srgbClr val="000000"/>
                </a:solidFill>
                <a:latin typeface="Corbel"/>
              </a:rPr>
              <a:t>その名のとおり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”</a:t>
            </a:r>
            <a:r>
              <a:rPr lang="ja-JP" sz="2800" b="1" strike="noStrike" spc="-1" dirty="0">
                <a:solidFill>
                  <a:srgbClr val="000000"/>
                </a:solidFill>
                <a:latin typeface="Corbel"/>
              </a:rPr>
              <a:t>ロボット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”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rbel"/>
              </a:rPr>
              <a:t>を操作して戦う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”</a:t>
            </a:r>
            <a:r>
              <a:rPr lang="ja-JP" sz="2800" b="1" strike="noStrike" spc="-1" dirty="0">
                <a:solidFill>
                  <a:srgbClr val="000000"/>
                </a:solidFill>
                <a:latin typeface="Corbel"/>
              </a:rPr>
              <a:t>ゲーム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”</a:t>
            </a:r>
          </a:p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 dirty="0">
                <a:solidFill>
                  <a:srgbClr val="000000"/>
                </a:solidFill>
                <a:latin typeface="Corbel"/>
              </a:rPr>
              <a:t>ここで言うロボットとは工業機械のことではなく、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SF</a:t>
            </a:r>
            <a:r>
              <a:rPr lang="ja-JP" sz="2800" b="0" strike="noStrike" spc="-1" dirty="0">
                <a:solidFill>
                  <a:srgbClr val="000000"/>
                </a:solidFill>
                <a:latin typeface="Corbel"/>
              </a:rPr>
              <a:t>作品とかに出てくるロボットを指す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43" name="Picture 2" descr="産業用ロボットはどんな構造？ロボットアームが動く仕組みを徹底解説 | XYZ | 川崎重工業株式会社"/>
          <p:cNvPicPr/>
          <p:nvPr/>
        </p:nvPicPr>
        <p:blipFill>
          <a:blip r:embed="rId2"/>
          <a:stretch/>
        </p:blipFill>
        <p:spPr>
          <a:xfrm>
            <a:off x="1484280" y="3518640"/>
            <a:ext cx="3903840" cy="219312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デモンエクスマキナ 情報まとめ - ゲームウィズ(GameWith)"/>
          <p:cNvPicPr/>
          <p:nvPr/>
        </p:nvPicPr>
        <p:blipFill>
          <a:blip r:embed="rId3"/>
          <a:stretch/>
        </p:blipFill>
        <p:spPr>
          <a:xfrm>
            <a:off x="6878520" y="3518640"/>
            <a:ext cx="4179240" cy="21938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1090080" y="2004480"/>
            <a:ext cx="4798800" cy="512064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6998760" y="2629080"/>
            <a:ext cx="4228920" cy="422892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05760" y="2570400"/>
            <a:ext cx="1100772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6000"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317240" y="940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</a:rPr>
              <a:t>ロボットゲームには大きく分けて、リアル系とスタイリッシュ系の２つが存在する</a:t>
            </a:r>
            <a:endParaRPr lang="en-US" sz="2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4" name="Picture 2" descr="Best Mobile Suit Gundam Battle Operation 2 GIFs | Gfycat"/>
          <p:cNvPicPr/>
          <p:nvPr/>
        </p:nvPicPr>
        <p:blipFill>
          <a:blip r:embed="rId2"/>
          <a:stretch/>
        </p:blipFill>
        <p:spPr>
          <a:xfrm>
            <a:off x="1985400" y="2602440"/>
            <a:ext cx="3591000" cy="202176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3196440" y="2224440"/>
            <a:ext cx="1168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</a:rPr>
              <a:t>リアル系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6" name="Picture 6" descr="海外の反応】PS4ソフト『ガンダムバーサス』海外版が今秋に発売決定 : World Video Games"/>
          <p:cNvPicPr/>
          <p:nvPr/>
        </p:nvPicPr>
        <p:blipFill>
          <a:blip r:embed="rId3"/>
          <a:stretch/>
        </p:blipFill>
        <p:spPr>
          <a:xfrm>
            <a:off x="7233480" y="2602440"/>
            <a:ext cx="3589560" cy="202176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7964280" y="2224440"/>
            <a:ext cx="212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</a:rPr>
              <a:t>スタイリッシュ系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1051560" y="4695217"/>
            <a:ext cx="5044440" cy="1014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作品例</a:t>
            </a:r>
            <a:r>
              <a:rPr lang="ja-JP" sz="2000" b="0" strike="noStrike" spc="-1" dirty="0" smtClean="0">
                <a:solidFill>
                  <a:srgbClr val="000000"/>
                </a:solidFill>
                <a:latin typeface="Corbel"/>
              </a:rPr>
              <a:t>：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orbe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rbel"/>
              </a:rPr>
              <a:t>Titanfall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          </a:t>
            </a:r>
            <a:r>
              <a:rPr lang="ja-JP" altLang="en-US" sz="2000" b="0" strike="noStrike" spc="-1" dirty="0" smtClean="0">
                <a:solidFill>
                  <a:srgbClr val="000000"/>
                </a:solidFill>
                <a:latin typeface="Corbel"/>
              </a:rPr>
              <a:t>　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orbel"/>
              </a:rPr>
              <a:t>   </a:t>
            </a: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ガンダムバトルオペレーション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　　　</a:t>
            </a:r>
            <a:r>
              <a:rPr lang="en-US" altLang="ja-JP" sz="2000" b="0" strike="noStrike" spc="-1" dirty="0" smtClean="0">
                <a:solidFill>
                  <a:srgbClr val="000000"/>
                </a:solidFill>
                <a:latin typeface="Corbel"/>
              </a:rPr>
              <a:t>   </a:t>
            </a:r>
            <a:r>
              <a:rPr lang="ja-JP" sz="2000" b="0" strike="noStrike" spc="-1" dirty="0" smtClean="0">
                <a:solidFill>
                  <a:srgbClr val="000000"/>
                </a:solidFill>
                <a:latin typeface="Corbel"/>
              </a:rPr>
              <a:t>ボーダーブレイク               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etc…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6353640" y="4695217"/>
            <a:ext cx="5348520" cy="1321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作品例：デモンエクスマキナ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　　　　ガンダムエクストリームバーサス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　　　　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ANUBIS ZONE OF THE ENDERS</a:t>
            </a:r>
            <a:endParaRPr lang="en-US" sz="2000" b="0" strike="noStrike" spc="-1" dirty="0">
              <a:latin typeface="Arial"/>
            </a:endParaRPr>
          </a:p>
          <a:p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　　　　</a:t>
            </a:r>
            <a:r>
              <a:rPr lang="ja-JP" altLang="ja-JP" sz="2000" b="0" strike="noStrike" spc="-1" dirty="0" smtClean="0">
                <a:solidFill>
                  <a:srgbClr val="000000"/>
                </a:solidFill>
                <a:latin typeface="Corbel"/>
              </a:rPr>
              <a:t>アーマードコア</a:t>
            </a:r>
            <a:r>
              <a:rPr lang="en-US" altLang="ja-JP" sz="2000" spc="-1" smtClean="0"/>
              <a:t>		</a:t>
            </a:r>
            <a:r>
              <a:rPr lang="en-US" sz="2000" b="0" strike="noStrike" spc="-1" smtClean="0">
                <a:solidFill>
                  <a:srgbClr val="000000"/>
                </a:solidFill>
                <a:latin typeface="Corbel"/>
              </a:rPr>
              <a:t>etc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</a:rPr>
              <a:t>…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1317240" y="940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</a:rPr>
              <a:t>ロボットゲームには大きく分けて、リアル系とスタイリッシュ系の２つが存在する</a:t>
            </a:r>
            <a:endParaRPr lang="en-US" sz="2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リアル系とスタイリッシュ系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64" name="Picture 2" descr="Best Mobile Suit Gundam Battle Operation 2 GIFs | Gfycat"/>
          <p:cNvPicPr/>
          <p:nvPr/>
        </p:nvPicPr>
        <p:blipFill>
          <a:blip r:embed="rId2"/>
          <a:stretch/>
        </p:blipFill>
        <p:spPr>
          <a:xfrm>
            <a:off x="1985400" y="2602440"/>
            <a:ext cx="3591000" cy="202176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3196440" y="2224440"/>
            <a:ext cx="1168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</a:rPr>
              <a:t>リアル系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6" name="Picture 6" descr="海外の反応】PS4ソフト『ガンダムバーサス』海外版が今秋に発売決定 : World Video Games"/>
          <p:cNvPicPr/>
          <p:nvPr/>
        </p:nvPicPr>
        <p:blipFill>
          <a:blip r:embed="rId3"/>
          <a:stretch/>
        </p:blipFill>
        <p:spPr>
          <a:xfrm>
            <a:off x="7233480" y="2602440"/>
            <a:ext cx="3589560" cy="20217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7964280" y="2224440"/>
            <a:ext cx="212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</a:rPr>
              <a:t>スタイリッシュ系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1484280" y="4754520"/>
            <a:ext cx="4878720" cy="1614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動きに重量感がある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もっさりしがち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迫力がある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実際に巨大ロボットを操作している感がある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922800" y="4754520"/>
            <a:ext cx="4855680" cy="1005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全体的なゲームスピードが速い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爽快感がある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</a:rPr>
              <a:t>近年のロボットゲームは大半がこっち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 rot="20170200">
            <a:off x="5063760" y="1766880"/>
            <a:ext cx="1916280" cy="167004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15600" y="222768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リアルなロボットの挙動に</a:t>
            </a:r>
            <a:r>
              <a:t/>
            </a:r>
            <a:br/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必要な要素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4000" b="1" strike="noStrike" spc="-1">
                <a:solidFill>
                  <a:srgbClr val="000000"/>
                </a:solidFill>
                <a:latin typeface="Corbel"/>
              </a:rPr>
              <a:t>リアルなロボットの挙動に必要な要素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2732760" y="2069640"/>
            <a:ext cx="6793560" cy="26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6600" b="0" strike="noStrike" spc="-1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lang="en-US" sz="16600" b="0" strike="noStrike" spc="-1">
              <a:latin typeface="Aria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 fmla="y-sin(pi*$)/3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9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27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y-sin(pi*$)/81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3"/>
          <p:cNvSpPr/>
          <p:nvPr/>
        </p:nvSpPr>
        <p:spPr>
          <a:xfrm>
            <a:off x="1642680" y="149400"/>
            <a:ext cx="28674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6000" b="0" strike="noStrike" spc="-1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183" name="Picture 2" descr="高达创战者的真人版有生肉了NGA玩家社区"/>
          <p:cNvPicPr/>
          <p:nvPr/>
        </p:nvPicPr>
        <p:blipFill>
          <a:blip r:embed="rId2"/>
          <a:stretch/>
        </p:blipFill>
        <p:spPr>
          <a:xfrm>
            <a:off x="3978720" y="3540240"/>
            <a:ext cx="4301280" cy="2419200"/>
          </a:xfrm>
          <a:prstGeom prst="rect">
            <a:avLst/>
          </a:prstGeom>
          <a:ln>
            <a:noFill/>
          </a:ln>
        </p:spPr>
      </p:pic>
      <p:sp>
        <p:nvSpPr>
          <p:cNvPr id="184" name="TextShape 4"/>
          <p:cNvSpPr txBox="1"/>
          <p:nvPr/>
        </p:nvSpPr>
        <p:spPr>
          <a:xfrm>
            <a:off x="1449000" y="1516680"/>
            <a:ext cx="108745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</a:rPr>
              <a:t>ロボット＝巨大な金属の塊 なのでとてつもなく重い</a:t>
            </a:r>
            <a:endParaRPr lang="en-US" sz="2800" b="0" strike="noStrike" spc="-1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</a:rPr>
              <a:t>　いかにその重さを表現できるかが大事になってくる</a:t>
            </a:r>
            <a:endParaRPr lang="en-US" sz="28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今回実装する要素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今回実装する要素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3726360" y="1323360"/>
            <a:ext cx="4432680" cy="4515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 dirty="0">
                <a:solidFill>
                  <a:srgbClr val="000000"/>
                </a:solidFill>
                <a:latin typeface="Corbel"/>
              </a:rPr>
              <a:t>ジャンプ</a:t>
            </a:r>
            <a:endParaRPr lang="en-US" sz="4000" b="0" strike="noStrike" spc="-1" dirty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 dirty="0">
                <a:solidFill>
                  <a:srgbClr val="000000"/>
                </a:solidFill>
                <a:latin typeface="Corbel"/>
              </a:rPr>
              <a:t>旋回</a:t>
            </a:r>
            <a:endParaRPr lang="en-US" sz="4000" b="0" strike="noStrike" spc="-1" dirty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 dirty="0">
                <a:solidFill>
                  <a:srgbClr val="000000"/>
                </a:solidFill>
                <a:latin typeface="Corbel"/>
              </a:rPr>
              <a:t>歩行</a:t>
            </a:r>
            <a:endParaRPr lang="en-US" sz="4000" b="0" strike="noStrike" spc="-1" dirty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 dirty="0">
                <a:solidFill>
                  <a:srgbClr val="000000"/>
                </a:solidFill>
                <a:latin typeface="Corbel"/>
              </a:rPr>
              <a:t>ブースト移動</a:t>
            </a:r>
            <a:endParaRPr lang="en-US" sz="4000" b="0" strike="noStrike" spc="-1" dirty="0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40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操作方法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5" name="TextShape 4"/>
          <p:cNvSpPr txBox="1"/>
          <p:nvPr/>
        </p:nvSpPr>
        <p:spPr>
          <a:xfrm>
            <a:off x="1990800" y="1600200"/>
            <a:ext cx="9743760" cy="355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ジャンプ：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Space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旋回：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E(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</a:rPr>
              <a:t>右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)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</a:rPr>
              <a:t>、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Q(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</a:rPr>
              <a:t>左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)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歩行：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WASD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ブースト移動：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Lshift</a:t>
            </a:r>
            <a:r>
              <a:rPr lang="ja-JP" sz="4000" b="0" strike="noStrike" spc="-1">
                <a:solidFill>
                  <a:srgbClr val="000000"/>
                </a:solidFill>
                <a:latin typeface="Corbel"/>
              </a:rPr>
              <a:t>押しながら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</a:rPr>
              <a:t>WASD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この輪講の目的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ジャンプ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ジャンプの仕様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484280" y="1167569"/>
            <a:ext cx="10227073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spc="-1" dirty="0">
                <a:solidFill>
                  <a:srgbClr val="000000"/>
                </a:solidFill>
                <a:latin typeface="Corbel"/>
              </a:rPr>
              <a:t>ジャンプする前</a:t>
            </a:r>
            <a:r>
              <a:rPr lang="ja-JP" altLang="en-US" sz="3600" spc="-1" dirty="0" smtClean="0">
                <a:solidFill>
                  <a:srgbClr val="000000"/>
                </a:solidFill>
                <a:latin typeface="Corbel"/>
              </a:rPr>
              <a:t>にチャージをして跳ぶ高さを</a:t>
            </a:r>
            <a:endParaRPr lang="en-US" altLang="ja-JP" sz="3600" spc="-1" dirty="0" smtClean="0">
              <a:solidFill>
                <a:srgbClr val="000000"/>
              </a:solidFill>
              <a:latin typeface="Corbel"/>
            </a:endParaRP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ja-JP" altLang="en-US" sz="3600" spc="-1" dirty="0" smtClean="0">
                <a:solidFill>
                  <a:srgbClr val="000000"/>
                </a:solidFill>
                <a:latin typeface="Corbel"/>
              </a:rPr>
              <a:t>　調節できる</a:t>
            </a:r>
            <a:endParaRPr lang="en-US" sz="36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 smtClean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 smtClean="0">
                <a:solidFill>
                  <a:srgbClr val="000000"/>
                </a:solidFill>
                <a:latin typeface="Corbel"/>
              </a:rPr>
              <a:t>着地した</a:t>
            </a:r>
            <a:r>
              <a:rPr lang="ja-JP" altLang="en-US" sz="3600" b="0" strike="noStrike" spc="-1" dirty="0" smtClean="0">
                <a:solidFill>
                  <a:srgbClr val="000000"/>
                </a:solidFill>
                <a:latin typeface="Corbel"/>
              </a:rPr>
              <a:t>ら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Corbel"/>
              </a:rPr>
              <a:t>硬直</a:t>
            </a:r>
            <a:r>
              <a:rPr lang="ja-JP" sz="3600" b="0" strike="noStrike" spc="-1" dirty="0">
                <a:solidFill>
                  <a:srgbClr val="000000"/>
                </a:solidFill>
                <a:latin typeface="Corbel"/>
              </a:rPr>
              <a:t>時間を発生させる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Corbel"/>
              </a:rPr>
              <a:t>ジャンプ中は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Corbel"/>
              </a:rPr>
              <a:t>移動</a:t>
            </a:r>
            <a:r>
              <a:rPr lang="ja-JP" altLang="en-US" sz="3600" b="0" strike="noStrike" spc="-1" dirty="0" smtClean="0">
                <a:solidFill>
                  <a:srgbClr val="000000"/>
                </a:solidFill>
                <a:latin typeface="Corbel"/>
              </a:rPr>
              <a:t>、旋回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Corbel"/>
              </a:rPr>
              <a:t>を受け付けない</a:t>
            </a:r>
            <a:endParaRPr lang="en-US" altLang="ja-JP" sz="3600" b="0" strike="noStrike" spc="-1" dirty="0" smtClean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3600" spc="-1" dirty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着地時にカメラを揺ら</a:t>
            </a:r>
            <a:r>
              <a:rPr lang="ja-JP" altLang="en-US" sz="3600" spc="-1" dirty="0" smtClean="0">
                <a:latin typeface="Arial"/>
              </a:rPr>
              <a:t>す</a:t>
            </a:r>
            <a:r>
              <a:rPr lang="en-US" altLang="ja-JP" sz="3600" spc="-1" dirty="0" smtClean="0">
                <a:latin typeface="Arial"/>
              </a:rPr>
              <a:t>(</a:t>
            </a:r>
            <a:r>
              <a:rPr lang="ja-JP" altLang="en-US" sz="3600" spc="-1" dirty="0" smtClean="0">
                <a:latin typeface="Arial"/>
              </a:rPr>
              <a:t>←大事！</a:t>
            </a:r>
            <a:r>
              <a:rPr lang="en-US" altLang="ja-JP" sz="3600" spc="-1" dirty="0" smtClean="0">
                <a:latin typeface="Arial"/>
              </a:rPr>
              <a:t>)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>
                <a:solidFill>
                  <a:srgbClr val="000000"/>
                </a:solidFill>
                <a:latin typeface="Corbel"/>
              </a:rPr>
              <a:t>ジャンプの実装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8" t="7747" r="12494" b="17161"/>
          <a:stretch/>
        </p:blipFill>
        <p:spPr>
          <a:xfrm>
            <a:off x="2699871" y="975749"/>
            <a:ext cx="6792258" cy="409973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125440" y="5491168"/>
            <a:ext cx="949799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3200" dirty="0" smtClean="0"/>
              <a:t>rb.AddForce(0, jumpForce, 0, ForceMode.Impulse);</a:t>
            </a:r>
            <a:endParaRPr lang="ja-JP" altLang="en-US" sz="3200" dirty="0"/>
          </a:p>
        </p:txBody>
      </p:sp>
      <p:cxnSp>
        <p:nvCxnSpPr>
          <p:cNvPr id="5" name="曲線コネクタ 4"/>
          <p:cNvCxnSpPr>
            <a:stCxn id="3" idx="1"/>
          </p:cNvCxnSpPr>
          <p:nvPr/>
        </p:nvCxnSpPr>
        <p:spPr>
          <a:xfrm rot="10800000" flipH="1">
            <a:off x="2125440" y="4396154"/>
            <a:ext cx="2112452" cy="1387402"/>
          </a:xfrm>
          <a:prstGeom prst="curvedConnector3">
            <a:avLst>
              <a:gd name="adj1" fmla="val -1082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フッター プレースホルダー 11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>
                <a:solidFill>
                  <a:srgbClr val="000000"/>
                </a:solidFill>
                <a:latin typeface="Corbel"/>
              </a:rPr>
              <a:t>ジャンプの</a:t>
            </a:r>
            <a:r>
              <a:rPr lang="ja-JP" sz="4400" b="1" strike="noStrike" spc="-1" dirty="0" smtClean="0">
                <a:solidFill>
                  <a:srgbClr val="000000"/>
                </a:solidFill>
                <a:latin typeface="Corbel"/>
              </a:rPr>
              <a:t>実装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Corbel"/>
              </a:rPr>
              <a:t>(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Corbel"/>
              </a:rPr>
              <a:t>カメラを揺らす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Corbel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81787" y="5326055"/>
            <a:ext cx="1117209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 smtClean="0"/>
              <a:t>cameraScript.Shake</a:t>
            </a:r>
            <a:r>
              <a:rPr lang="en-US" altLang="ja-JP" sz="3200" dirty="0" smtClean="0"/>
              <a:t>(</a:t>
            </a:r>
            <a:r>
              <a:rPr lang="en-US" altLang="ja-JP" sz="3200" dirty="0" err="1" smtClean="0"/>
              <a:t>m_shakeDuration</a:t>
            </a:r>
            <a:r>
              <a:rPr lang="en-US" altLang="ja-JP" sz="3200" dirty="0" smtClean="0"/>
              <a:t>, </a:t>
            </a:r>
            <a:r>
              <a:rPr lang="en-US" altLang="ja-JP" sz="3200" dirty="0" err="1" smtClean="0"/>
              <a:t>m_shakeMagnitude</a:t>
            </a:r>
            <a:r>
              <a:rPr lang="en-US" altLang="ja-JP" sz="3200" dirty="0" smtClean="0"/>
              <a:t>);</a:t>
            </a:r>
            <a:endParaRPr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t="7796" r="13172" b="18712"/>
          <a:stretch/>
        </p:blipFill>
        <p:spPr>
          <a:xfrm>
            <a:off x="2443952" y="913214"/>
            <a:ext cx="7304095" cy="3948933"/>
          </a:xfrm>
          <a:prstGeom prst="rect">
            <a:avLst/>
          </a:prstGeom>
        </p:spPr>
      </p:pic>
      <p:cxnSp>
        <p:nvCxnSpPr>
          <p:cNvPr id="5" name="曲線コネクタ 4"/>
          <p:cNvCxnSpPr/>
          <p:nvPr/>
        </p:nvCxnSpPr>
        <p:spPr>
          <a:xfrm rot="10800000" flipH="1">
            <a:off x="881787" y="2887680"/>
            <a:ext cx="2925282" cy="2778528"/>
          </a:xfrm>
          <a:prstGeom prst="curvedConnector3">
            <a:avLst>
              <a:gd name="adj1" fmla="val -1743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フッター プレースホルダー 2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25" name="スライド番号プレースホルダー 2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3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59962" y="5237195"/>
            <a:ext cx="1007207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3200" dirty="0" err="1" smtClean="0"/>
              <a:t>m_isRigidity</a:t>
            </a:r>
            <a:r>
              <a:rPr lang="en-US" altLang="ja-JP" sz="3200" dirty="0" smtClean="0"/>
              <a:t> = false;</a:t>
            </a:r>
          </a:p>
          <a:p>
            <a:r>
              <a:rPr lang="en-US" altLang="ja-JP" sz="3200" dirty="0" err="1" smtClean="0"/>
              <a:t>m_landingRigidityTimer</a:t>
            </a:r>
            <a:r>
              <a:rPr lang="en-US" altLang="ja-JP" sz="3200" dirty="0" smtClean="0"/>
              <a:t> = LANDING_RIGIDITY_TIME;</a:t>
            </a:r>
            <a:endParaRPr lang="en-US" altLang="ja-JP" sz="3200" dirty="0"/>
          </a:p>
        </p:txBody>
      </p:sp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>
                <a:solidFill>
                  <a:srgbClr val="000000"/>
                </a:solidFill>
                <a:latin typeface="Corbel"/>
              </a:rPr>
              <a:t>ジャンプの</a:t>
            </a:r>
            <a:r>
              <a:rPr lang="ja-JP" sz="4400" b="1" strike="noStrike" spc="-1" dirty="0" smtClean="0">
                <a:solidFill>
                  <a:srgbClr val="000000"/>
                </a:solidFill>
                <a:latin typeface="Corbel"/>
              </a:rPr>
              <a:t>実装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Corbel"/>
              </a:rPr>
              <a:t>(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Corbel"/>
              </a:rPr>
              <a:t>着地硬直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Corbel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5" t="7452" r="13048" b="17981"/>
          <a:stretch/>
        </p:blipFill>
        <p:spPr>
          <a:xfrm>
            <a:off x="2895600" y="1072662"/>
            <a:ext cx="6400800" cy="3581401"/>
          </a:xfrm>
          <a:prstGeom prst="rect">
            <a:avLst/>
          </a:prstGeom>
        </p:spPr>
      </p:pic>
      <p:cxnSp>
        <p:nvCxnSpPr>
          <p:cNvPr id="8" name="曲線コネクタ 7"/>
          <p:cNvCxnSpPr/>
          <p:nvPr/>
        </p:nvCxnSpPr>
        <p:spPr>
          <a:xfrm flipV="1">
            <a:off x="1733550" y="3343276"/>
            <a:ext cx="2762250" cy="1893919"/>
          </a:xfrm>
          <a:prstGeom prst="curvedConnector3">
            <a:avLst>
              <a:gd name="adj1" fmla="val 275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ッター プレースホルダー 1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15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7200" b="1" strike="noStrike" spc="-1" dirty="0" smtClean="0">
                <a:solidFill>
                  <a:srgbClr val="000000"/>
                </a:solidFill>
                <a:latin typeface="Corbel"/>
              </a:rPr>
              <a:t>旋回</a:t>
            </a:r>
            <a:endParaRPr lang="en-US" sz="72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948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3"/>
          <p:cNvSpPr/>
          <p:nvPr/>
        </p:nvSpPr>
        <p:spPr>
          <a:xfrm>
            <a:off x="1484280" y="87840"/>
            <a:ext cx="8916480" cy="10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trike="noStrike" spc="-1" dirty="0" smtClean="0">
                <a:solidFill>
                  <a:srgbClr val="000000"/>
                </a:solidFill>
                <a:latin typeface="Corbel"/>
              </a:rPr>
              <a:t>旋回</a:t>
            </a:r>
            <a:r>
              <a:rPr lang="ja-JP" sz="4400" b="1" strike="noStrike" spc="-1" dirty="0" smtClean="0">
                <a:solidFill>
                  <a:srgbClr val="000000"/>
                </a:solidFill>
                <a:latin typeface="Corbel"/>
              </a:rPr>
              <a:t>の</a:t>
            </a:r>
            <a:r>
              <a:rPr lang="ja-JP" sz="4400" b="1" strike="noStrike" spc="-1" dirty="0">
                <a:solidFill>
                  <a:srgbClr val="000000"/>
                </a:solidFill>
                <a:latin typeface="Corbel"/>
              </a:rPr>
              <a:t>仕様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408080" y="2552564"/>
            <a:ext cx="10645800" cy="1752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spc="-1" dirty="0" smtClean="0">
                <a:latin typeface="Arial"/>
              </a:rPr>
              <a:t>ジャンプ中は旋回することができない</a:t>
            </a:r>
            <a:endParaRPr lang="en-US" altLang="ja-JP" sz="3600" spc="-1" dirty="0" smtClean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altLang="ja-JP" sz="3600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spc="-1" dirty="0" smtClean="0">
                <a:latin typeface="Arial"/>
              </a:rPr>
              <a:t>移動中は旋回して移動方向を変えることができる</a:t>
            </a:r>
            <a:endParaRPr lang="en-US" altLang="ja-JP" sz="3600" spc="-1" dirty="0">
              <a:latin typeface="Aria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179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図 7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7163" r="12968" b="18125"/>
          <a:stretch/>
        </p:blipFill>
        <p:spPr>
          <a:xfrm>
            <a:off x="2576033" y="837409"/>
            <a:ext cx="7039927" cy="395090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61950" y="4952832"/>
            <a:ext cx="114395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trans.Rotate</a:t>
            </a:r>
            <a:r>
              <a:rPr lang="en-US" altLang="ja-JP" sz="2800" dirty="0" smtClean="0"/>
              <a:t>(new Vector3(0.0f, </a:t>
            </a:r>
            <a:r>
              <a:rPr lang="en-US" altLang="ja-JP" sz="2800" dirty="0" err="1" smtClean="0"/>
              <a:t>m_trunSpeed</a:t>
            </a:r>
            <a:r>
              <a:rPr lang="en-US" altLang="ja-JP" sz="2800" dirty="0" smtClean="0"/>
              <a:t> * </a:t>
            </a:r>
            <a:r>
              <a:rPr lang="en-US" altLang="ja-JP" sz="2800" dirty="0" err="1" smtClean="0"/>
              <a:t>Time.deltaTime</a:t>
            </a:r>
            <a:r>
              <a:rPr lang="en-US" altLang="ja-JP" sz="2800" dirty="0" smtClean="0"/>
              <a:t>, 0.0f));</a:t>
            </a:r>
            <a:endParaRPr lang="en-US" altLang="ja-JP" sz="2800" dirty="0"/>
          </a:p>
        </p:txBody>
      </p:sp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pc="-1" dirty="0">
                <a:solidFill>
                  <a:srgbClr val="000000"/>
                </a:solidFill>
                <a:latin typeface="Corbel"/>
              </a:rPr>
              <a:t>旋回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61950" y="5724903"/>
            <a:ext cx="1143952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trans.Rotate</a:t>
            </a:r>
            <a:r>
              <a:rPr lang="en-US" altLang="ja-JP" sz="2800" dirty="0" smtClean="0"/>
              <a:t>(new Vector3(0.0f, -</a:t>
            </a:r>
            <a:r>
              <a:rPr lang="en-US" altLang="ja-JP" sz="2800" dirty="0" err="1" smtClean="0"/>
              <a:t>m_trunSpeed</a:t>
            </a:r>
            <a:r>
              <a:rPr lang="en-US" altLang="ja-JP" sz="2800" dirty="0" smtClean="0"/>
              <a:t> * </a:t>
            </a:r>
            <a:r>
              <a:rPr lang="en-US" altLang="ja-JP" sz="2800" dirty="0" err="1" smtClean="0"/>
              <a:t>Time.deltaTime</a:t>
            </a:r>
            <a:r>
              <a:rPr lang="en-US" altLang="ja-JP" sz="2800" dirty="0" smtClean="0"/>
              <a:t>, 0.0f));</a:t>
            </a:r>
            <a:endParaRPr lang="en-US" altLang="ja-JP" sz="2800" dirty="0"/>
          </a:p>
        </p:txBody>
      </p:sp>
      <p:cxnSp>
        <p:nvCxnSpPr>
          <p:cNvPr id="16" name="曲線コネクタ 15"/>
          <p:cNvCxnSpPr>
            <a:stCxn id="15" idx="3"/>
          </p:cNvCxnSpPr>
          <p:nvPr/>
        </p:nvCxnSpPr>
        <p:spPr>
          <a:xfrm flipH="1" flipV="1">
            <a:off x="6286503" y="3429003"/>
            <a:ext cx="5514972" cy="2557510"/>
          </a:xfrm>
          <a:prstGeom prst="curvedConnector3">
            <a:avLst>
              <a:gd name="adj1" fmla="val -414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線コネクタ 46"/>
          <p:cNvCxnSpPr>
            <a:stCxn id="5" idx="1"/>
          </p:cNvCxnSpPr>
          <p:nvPr/>
        </p:nvCxnSpPr>
        <p:spPr>
          <a:xfrm rot="10800000" flipH="1">
            <a:off x="361950" y="2295548"/>
            <a:ext cx="3862146" cy="2918895"/>
          </a:xfrm>
          <a:prstGeom prst="curvedConnector3">
            <a:avLst>
              <a:gd name="adj1" fmla="val -591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ッター プレースホルダー 5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8" name="スライド番号プレースホルダー 5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74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42160" y="170352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7200" b="1" spc="-1" dirty="0">
                <a:solidFill>
                  <a:srgbClr val="000000"/>
                </a:solidFill>
                <a:latin typeface="Corbel"/>
              </a:rPr>
              <a:t>歩行</a:t>
            </a:r>
            <a:endParaRPr lang="en-US" sz="72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535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trike="noStrike" spc="-1" dirty="0" smtClean="0">
                <a:solidFill>
                  <a:srgbClr val="000000"/>
                </a:solidFill>
                <a:latin typeface="Corbel"/>
              </a:rPr>
              <a:t>歩行の仕様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1265205" y="2076178"/>
            <a:ext cx="10612470" cy="2860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一定の速度で進む</a:t>
            </a:r>
            <a:r>
              <a:rPr lang="en-US" altLang="ja-JP" sz="3600" b="0" strike="noStrike" spc="-1" dirty="0" smtClean="0">
                <a:latin typeface="Arial"/>
              </a:rPr>
              <a:t>(</a:t>
            </a:r>
            <a:r>
              <a:rPr lang="ja-JP" altLang="en-US" sz="3600" b="0" strike="noStrike" spc="-1" dirty="0" smtClean="0">
                <a:latin typeface="Arial"/>
              </a:rPr>
              <a:t>等速直線運動</a:t>
            </a:r>
            <a:r>
              <a:rPr lang="en-US" altLang="ja-JP" sz="3600" b="0" strike="noStrike" spc="-1" dirty="0" smtClean="0">
                <a:latin typeface="Arial"/>
              </a:rPr>
              <a:t>)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3600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歩行中にジャンプをすると慣性に乗って移動する</a:t>
            </a:r>
            <a:endParaRPr lang="en-US" altLang="ja-JP" sz="3600" b="0" strike="noStrike" spc="-1" dirty="0" smtClean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3600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ジャンプ中に移動方向を変えることはできない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この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</a:rPr>
              <a:t>輪講の目的</a:t>
            </a:r>
            <a:endParaRPr lang="en-US" sz="40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472400" y="2057400"/>
            <a:ext cx="10305720" cy="2379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840" indent="-2854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3200" b="0" strike="noStrike" spc="-1" dirty="0">
                <a:solidFill>
                  <a:srgbClr val="000000"/>
                </a:solidFill>
                <a:latin typeface="Corbel"/>
              </a:rPr>
              <a:t>ロボットゲーというものを少しでも知ってほしい</a:t>
            </a:r>
            <a:endParaRPr lang="en-US" sz="3200" b="0" strike="noStrike" spc="-1" dirty="0">
              <a:solidFill>
                <a:srgbClr val="000000"/>
              </a:solidFill>
              <a:latin typeface="Corbel"/>
            </a:endParaRPr>
          </a:p>
          <a:p>
            <a:pPr marL="285840" indent="-2854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3200" b="0" strike="noStrike" spc="-1" dirty="0">
                <a:solidFill>
                  <a:srgbClr val="000000"/>
                </a:solidFill>
                <a:latin typeface="Corbel"/>
              </a:rPr>
              <a:t>リアルなロボットの挙動を作ってみよう</a:t>
            </a:r>
            <a:endParaRPr lang="en-US" sz="32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t="8077" r="13126" b="18077"/>
          <a:stretch/>
        </p:blipFill>
        <p:spPr>
          <a:xfrm>
            <a:off x="2381249" y="935122"/>
            <a:ext cx="7429502" cy="410345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71911" y="4952832"/>
            <a:ext cx="44481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m_velX</a:t>
            </a:r>
            <a:r>
              <a:rPr lang="en-US" altLang="ja-JP" sz="2800" dirty="0" smtClean="0"/>
              <a:t> = 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歩行の実装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(</a:t>
            </a: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左右移動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871909" y="5724903"/>
            <a:ext cx="444817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m_velX</a:t>
            </a:r>
            <a:r>
              <a:rPr lang="en-US" altLang="ja-JP" sz="2800" dirty="0" smtClean="0"/>
              <a:t> = -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cxnSp>
        <p:nvCxnSpPr>
          <p:cNvPr id="16" name="曲線コネクタ 15"/>
          <p:cNvCxnSpPr>
            <a:stCxn id="15" idx="3"/>
          </p:cNvCxnSpPr>
          <p:nvPr/>
        </p:nvCxnSpPr>
        <p:spPr>
          <a:xfrm flipH="1" flipV="1">
            <a:off x="6019800" y="3590109"/>
            <a:ext cx="2300285" cy="2396404"/>
          </a:xfrm>
          <a:prstGeom prst="curvedConnector4">
            <a:avLst>
              <a:gd name="adj1" fmla="val -9938"/>
              <a:gd name="adj2" fmla="val 10633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線コネクタ 46"/>
          <p:cNvCxnSpPr>
            <a:stCxn id="5" idx="1"/>
          </p:cNvCxnSpPr>
          <p:nvPr/>
        </p:nvCxnSpPr>
        <p:spPr>
          <a:xfrm rot="10800000" flipH="1">
            <a:off x="3871910" y="2591212"/>
            <a:ext cx="73817" cy="2623230"/>
          </a:xfrm>
          <a:prstGeom prst="curvedConnector4">
            <a:avLst>
              <a:gd name="adj1" fmla="val -2219407"/>
              <a:gd name="adj2" fmla="val 10255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ッター プレースホルダー 5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8" name="スライド番号プレースホルダー 5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2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2" t="7020" r="12656" b="17693"/>
          <a:stretch/>
        </p:blipFill>
        <p:spPr>
          <a:xfrm>
            <a:off x="2469815" y="866007"/>
            <a:ext cx="7296783" cy="408682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71911" y="4952832"/>
            <a:ext cx="44481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m_velY</a:t>
            </a:r>
            <a:r>
              <a:rPr lang="en-US" altLang="ja-JP" sz="2800" dirty="0" smtClean="0"/>
              <a:t> = 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歩行の実装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(</a:t>
            </a: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前後移動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871909" y="5724903"/>
            <a:ext cx="444817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m_velY</a:t>
            </a:r>
            <a:r>
              <a:rPr lang="en-US" altLang="ja-JP" sz="2800" dirty="0" smtClean="0"/>
              <a:t> = -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cxnSp>
        <p:nvCxnSpPr>
          <p:cNvPr id="16" name="曲線コネクタ 15"/>
          <p:cNvCxnSpPr>
            <a:stCxn id="15" idx="3"/>
          </p:cNvCxnSpPr>
          <p:nvPr/>
        </p:nvCxnSpPr>
        <p:spPr>
          <a:xfrm flipH="1" flipV="1">
            <a:off x="6019800" y="3590109"/>
            <a:ext cx="2300285" cy="2396404"/>
          </a:xfrm>
          <a:prstGeom prst="curvedConnector4">
            <a:avLst>
              <a:gd name="adj1" fmla="val -9938"/>
              <a:gd name="adj2" fmla="val 10633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線コネクタ 46"/>
          <p:cNvCxnSpPr>
            <a:stCxn id="5" idx="1"/>
          </p:cNvCxnSpPr>
          <p:nvPr/>
        </p:nvCxnSpPr>
        <p:spPr>
          <a:xfrm rot="10800000" flipH="1">
            <a:off x="3871910" y="2591212"/>
            <a:ext cx="73817" cy="2623230"/>
          </a:xfrm>
          <a:prstGeom prst="curvedConnector4">
            <a:avLst>
              <a:gd name="adj1" fmla="val -2219407"/>
              <a:gd name="adj2" fmla="val 10255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ッター プレースホルダー 5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8" name="スライド番号プレースホルダー 5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2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271200" y="1722570"/>
            <a:ext cx="11649600" cy="254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7200" b="1" spc="-1" dirty="0">
                <a:solidFill>
                  <a:srgbClr val="000000"/>
                </a:solidFill>
                <a:latin typeface="Corbel"/>
              </a:rPr>
              <a:t>ブースト移動</a:t>
            </a:r>
            <a:endParaRPr lang="en-US" sz="72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33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trike="noStrike" spc="-1" dirty="0" smtClean="0">
                <a:solidFill>
                  <a:srgbClr val="000000"/>
                </a:solidFill>
                <a:latin typeface="Corbel"/>
              </a:rPr>
              <a:t>ブースト移動の仕様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9" name="CustomShape 4"/>
          <p:cNvSpPr/>
          <p:nvPr/>
        </p:nvSpPr>
        <p:spPr>
          <a:xfrm>
            <a:off x="1187264" y="1514203"/>
            <a:ext cx="1061247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徐々に加速していく</a:t>
            </a:r>
            <a:r>
              <a:rPr lang="en-US" altLang="ja-JP" sz="3600" b="0" strike="noStrike" spc="-1" dirty="0" smtClean="0">
                <a:latin typeface="Arial"/>
              </a:rPr>
              <a:t>(</a:t>
            </a:r>
            <a:r>
              <a:rPr lang="ja-JP" altLang="en-US" sz="3600" b="0" strike="noStrike" spc="-1" dirty="0" smtClean="0">
                <a:latin typeface="Arial"/>
              </a:rPr>
              <a:t>等加速度直線運動</a:t>
            </a:r>
            <a:r>
              <a:rPr lang="en-US" altLang="ja-JP" sz="3600" b="0" strike="noStrike" spc="-1" dirty="0" smtClean="0">
                <a:latin typeface="Arial"/>
              </a:rPr>
              <a:t>)</a:t>
            </a:r>
          </a:p>
          <a:p>
            <a:pPr marL="360">
              <a:lnSpc>
                <a:spcPct val="100000"/>
              </a:lnSpc>
              <a:buClr>
                <a:srgbClr val="000000"/>
              </a:buClr>
            </a:pPr>
            <a:endParaRPr lang="en-US" sz="3600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altLang="en-US" sz="3600" b="0" strike="noStrike" spc="-1" dirty="0" smtClean="0">
                <a:latin typeface="Arial"/>
              </a:rPr>
              <a:t>歩行と同じで、ブースト移動中にジャンプをすると慣性に乗って移動する</a:t>
            </a:r>
            <a:endParaRPr lang="en-US" altLang="ja-JP" sz="3600" b="0" strike="noStrike" spc="-1" dirty="0" smtClean="0">
              <a:latin typeface="Arial"/>
            </a:endParaRPr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44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t="8077" r="13126" b="18077"/>
          <a:stretch/>
        </p:blipFill>
        <p:spPr>
          <a:xfrm>
            <a:off x="2381249" y="935122"/>
            <a:ext cx="7429502" cy="410345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71911" y="4952832"/>
            <a:ext cx="44481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m_velX</a:t>
            </a:r>
            <a:r>
              <a:rPr lang="en-US" altLang="ja-JP" sz="2800" dirty="0" smtClean="0"/>
              <a:t> = 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sp>
        <p:nvSpPr>
          <p:cNvPr id="6" name="CustomShape 3"/>
          <p:cNvSpPr/>
          <p:nvPr/>
        </p:nvSpPr>
        <p:spPr>
          <a:xfrm>
            <a:off x="1484280" y="87840"/>
            <a:ext cx="8916480" cy="9848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歩行の実装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(</a:t>
            </a:r>
            <a:r>
              <a:rPr lang="ja-JP" altLang="en-US" sz="4400" b="1" spc="-1" dirty="0" smtClean="0">
                <a:solidFill>
                  <a:srgbClr val="000000"/>
                </a:solidFill>
                <a:latin typeface="Corbel"/>
              </a:rPr>
              <a:t>左右移動</a:t>
            </a:r>
            <a:r>
              <a:rPr lang="en-US" altLang="ja-JP" sz="4400" b="1" spc="-1" dirty="0" smtClean="0">
                <a:solidFill>
                  <a:srgbClr val="000000"/>
                </a:solidFill>
                <a:latin typeface="Corbel"/>
              </a:rPr>
              <a:t>)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871909" y="5724903"/>
            <a:ext cx="444817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 err="1" smtClean="0"/>
              <a:t>m_velX</a:t>
            </a:r>
            <a:r>
              <a:rPr lang="en-US" altLang="ja-JP" sz="2800" dirty="0" smtClean="0"/>
              <a:t> = -</a:t>
            </a:r>
            <a:r>
              <a:rPr lang="en-US" altLang="ja-JP" sz="2800" dirty="0" err="1" smtClean="0"/>
              <a:t>m_walkSpeed</a:t>
            </a:r>
            <a:r>
              <a:rPr lang="en-US" altLang="ja-JP" sz="2800" dirty="0" smtClean="0"/>
              <a:t>;</a:t>
            </a:r>
            <a:endParaRPr lang="en-US" altLang="ja-JP" sz="2800" dirty="0"/>
          </a:p>
        </p:txBody>
      </p:sp>
      <p:cxnSp>
        <p:nvCxnSpPr>
          <p:cNvPr id="16" name="曲線コネクタ 15"/>
          <p:cNvCxnSpPr>
            <a:stCxn id="15" idx="3"/>
          </p:cNvCxnSpPr>
          <p:nvPr/>
        </p:nvCxnSpPr>
        <p:spPr>
          <a:xfrm flipH="1" flipV="1">
            <a:off x="6019800" y="3590109"/>
            <a:ext cx="2300285" cy="2396404"/>
          </a:xfrm>
          <a:prstGeom prst="curvedConnector4">
            <a:avLst>
              <a:gd name="adj1" fmla="val -9938"/>
              <a:gd name="adj2" fmla="val 10633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線コネクタ 46"/>
          <p:cNvCxnSpPr>
            <a:stCxn id="5" idx="1"/>
          </p:cNvCxnSpPr>
          <p:nvPr/>
        </p:nvCxnSpPr>
        <p:spPr>
          <a:xfrm rot="10800000" flipH="1">
            <a:off x="3871910" y="2591212"/>
            <a:ext cx="73817" cy="2623230"/>
          </a:xfrm>
          <a:prstGeom prst="curvedConnector4">
            <a:avLst>
              <a:gd name="adj1" fmla="val -2219407"/>
              <a:gd name="adj2" fmla="val 10255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フッター プレースホルダー 5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8" name="スライド番号プレースホルダー 5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7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準備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準備</a:t>
            </a:r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484280" y="2151720"/>
            <a:ext cx="10305720" cy="1707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①GT2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の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Slack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に貼った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URL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から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github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に飛ぶ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　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(</a:t>
            </a:r>
            <a:r>
              <a:rPr lang="en-US" sz="3600" b="0" u="sng" strike="noStrike" spc="-1">
                <a:solidFill>
                  <a:srgbClr val="3085ED"/>
                </a:solidFill>
                <a:uFillTx/>
                <a:latin typeface="Corbel"/>
                <a:hlinkClick r:id="rId2"/>
              </a:rPr>
              <a:t>https://github.com/InagakiSota/RobotTest.git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準備</a:t>
            </a:r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22" name="図 7"/>
          <p:cNvPicPr/>
          <p:nvPr/>
        </p:nvPicPr>
        <p:blipFill>
          <a:blip r:embed="rId2"/>
          <a:stretch/>
        </p:blipFill>
        <p:spPr>
          <a:xfrm>
            <a:off x="1484280" y="799560"/>
            <a:ext cx="8657640" cy="48697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7734240" y="173520"/>
            <a:ext cx="8186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0000"/>
                </a:solidFill>
                <a:latin typeface="Corbel"/>
              </a:rPr>
              <a:t>②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 flipH="1">
            <a:off x="7372440" y="942840"/>
            <a:ext cx="771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6"/>
          <p:cNvSpPr/>
          <p:nvPr/>
        </p:nvSpPr>
        <p:spPr>
          <a:xfrm>
            <a:off x="5210280" y="5699880"/>
            <a:ext cx="69814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0000"/>
                </a:solidFill>
                <a:latin typeface="Corbel"/>
              </a:rPr>
              <a:t>③</a:t>
            </a:r>
            <a:r>
              <a:rPr lang="ja-JP" sz="3200" b="1" strike="noStrike" spc="-1">
                <a:solidFill>
                  <a:srgbClr val="000000"/>
                </a:solidFill>
                <a:latin typeface="Corbel"/>
              </a:rPr>
              <a:t>ここから</a:t>
            </a:r>
            <a:r>
              <a:rPr lang="en-US" sz="3200" b="1" strike="noStrike" spc="-1">
                <a:solidFill>
                  <a:srgbClr val="000000"/>
                </a:solidFill>
                <a:latin typeface="Corbel"/>
              </a:rPr>
              <a:t>zip</a:t>
            </a:r>
            <a:r>
              <a:rPr lang="ja-JP" sz="3200" b="1" strike="noStrike" spc="-1">
                <a:solidFill>
                  <a:srgbClr val="000000"/>
                </a:solidFill>
                <a:latin typeface="Corbel"/>
              </a:rPr>
              <a:t>をダウンロードする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 flipV="1">
            <a:off x="5572080" y="4656960"/>
            <a:ext cx="360" cy="111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準備</a:t>
            </a:r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346400" y="860760"/>
            <a:ext cx="10707480" cy="2202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④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ダウンロードした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zip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ファイルを解凍する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⑤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解凍されたファイルを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Untiy Hub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のリストに追加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	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する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31" name="図 3"/>
          <p:cNvPicPr/>
          <p:nvPr/>
        </p:nvPicPr>
        <p:blipFill>
          <a:blip r:embed="rId2"/>
          <a:stretch/>
        </p:blipFill>
        <p:spPr>
          <a:xfrm>
            <a:off x="3114000" y="2543040"/>
            <a:ext cx="6477120" cy="3715200"/>
          </a:xfrm>
          <a:prstGeom prst="rect">
            <a:avLst/>
          </a:prstGeom>
          <a:ln>
            <a:noFill/>
          </a:ln>
        </p:spPr>
      </p:pic>
      <p:sp>
        <p:nvSpPr>
          <p:cNvPr id="132" name="CustomShape 5"/>
          <p:cNvSpPr/>
          <p:nvPr/>
        </p:nvSpPr>
        <p:spPr>
          <a:xfrm>
            <a:off x="8067600" y="3063240"/>
            <a:ext cx="866520" cy="409320"/>
          </a:xfrm>
          <a:prstGeom prst="ellipse">
            <a:avLst/>
          </a:prstGeom>
          <a:noFill/>
          <a:ln w="5724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6"/>
          <p:cNvSpPr/>
          <p:nvPr/>
        </p:nvSpPr>
        <p:spPr>
          <a:xfrm flipH="1" flipV="1">
            <a:off x="8934480" y="3361680"/>
            <a:ext cx="1314000" cy="49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484280" y="0"/>
            <a:ext cx="10018440" cy="940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</a:rPr>
              <a:t>準備</a:t>
            </a:r>
            <a:endParaRPr lang="en-US" sz="4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346400" y="1550520"/>
            <a:ext cx="10707480" cy="2980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⑥Unity Hub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からプロジェクトを起動する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　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(Unity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のバージョンは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2019.4.15f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ですが、他のバージョンでも動く…はず</a:t>
            </a: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)</a:t>
            </a: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>
                <a:solidFill>
                  <a:srgbClr val="000000"/>
                </a:solidFill>
                <a:latin typeface="Corbel"/>
              </a:rPr>
              <a:t>⑦</a:t>
            </a:r>
            <a:r>
              <a:rPr lang="ja-JP" sz="3600" b="0" strike="noStrike" spc="-1">
                <a:solidFill>
                  <a:srgbClr val="000000"/>
                </a:solidFill>
                <a:latin typeface="Corbel"/>
              </a:rPr>
              <a:t>インポートが始まったらそのまま放置</a:t>
            </a:r>
            <a:endParaRPr lang="en-US" sz="36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626480" y="2579040"/>
            <a:ext cx="84225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</a:rPr>
              <a:t>ロボットゲームとは</a:t>
            </a:r>
            <a:endParaRPr lang="en-US" sz="72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/>
          </p:nvPr>
        </p:nvSpPr>
        <p:spPr/>
        <p:txBody>
          <a:bodyPr/>
          <a:lstStyle/>
          <a:p>
            <a:r>
              <a:rPr lang="en-US" altLang="ja-JP" sz="1400" spc="-1" smtClean="0">
                <a:latin typeface="Times New Roman"/>
              </a:rPr>
              <a:t>GT2 4</a:t>
            </a:r>
            <a:r>
              <a:rPr lang="ja-JP" altLang="en-US" sz="1400" spc="-1" smtClean="0">
                <a:latin typeface="Times New Roman"/>
              </a:rPr>
              <a:t>番　稲垣颯太「ロボットゲームでのリアル感のある機体の挙動」</a:t>
            </a:r>
            <a:endParaRPr lang="ja-JP" altLang="en-US" sz="1400" spc="-1" dirty="0">
              <a:latin typeface="Times New Roman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312964A0-291E-420C-9838-293C596839BB}" type="slidenum">
              <a:rPr lang="en-US" sz="1400" b="1" strike="noStrike" spc="-1" smtClean="0">
                <a:solidFill>
                  <a:srgbClr val="000000"/>
                </a:solidFill>
                <a:latin typeface="Corbel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2269</TotalTime>
  <Words>639</Words>
  <Application>Microsoft Office PowerPoint</Application>
  <PresentationFormat>ワイド画面</PresentationFormat>
  <Paragraphs>176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4" baseType="lpstr">
      <vt:lpstr>DejaVu Sans</vt:lpstr>
      <vt:lpstr>HGP明朝E</vt:lpstr>
      <vt:lpstr>游ゴシック</vt:lpstr>
      <vt:lpstr>Arial</vt:lpstr>
      <vt:lpstr>Corbel</vt:lpstr>
      <vt:lpstr>Symbol</vt:lpstr>
      <vt:lpstr>Times New Roman</vt:lpstr>
      <vt:lpstr>Wingdings</vt:lpstr>
      <vt:lpstr>Office Theme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ゲームでリアル感のある ロボットの挙動</dc:title>
  <dc:subject/>
  <dc:creator>稲垣　颯太</dc:creator>
  <dc:description/>
  <cp:lastModifiedBy>稲垣　颯太</cp:lastModifiedBy>
  <cp:revision>177</cp:revision>
  <dcterms:created xsi:type="dcterms:W3CDTF">2021-04-16T08:21:03Z</dcterms:created>
  <dcterms:modified xsi:type="dcterms:W3CDTF">2021-05-12T07:51:38Z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